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fc8065697_4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fc8065697_4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fc8065697_4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fc8065697_4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3918fa53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3918fa53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3918fa53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b3918fa53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fc8065697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fc8065697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3918fa53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3918fa53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3918fa53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3918fa53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fc8065697_4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efc8065697_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fc8065697_4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fc8065697_4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fc806569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fc806569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fc8065697_4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fc8065697_4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fc8065697_4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fc8065697_4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970250" y="1282225"/>
            <a:ext cx="70572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Melody Meets Metrics</a:t>
            </a:r>
            <a:endParaRPr sz="3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Reinventing Moosic's Playlist </a:t>
            </a:r>
            <a:endParaRPr sz="3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Strategy with Data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5269025" y="2998225"/>
            <a:ext cx="33435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860">
                <a:solidFill>
                  <a:schemeClr val="accent1"/>
                </a:solidFill>
              </a:rPr>
              <a:t>Project by: </a:t>
            </a:r>
            <a:r>
              <a:rPr lang="en" sz="1860">
                <a:solidFill>
                  <a:schemeClr val="accent1"/>
                </a:solidFill>
              </a:rPr>
              <a:t>Gustavo Rodriguez</a:t>
            </a:r>
            <a:endParaRPr sz="18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860">
                <a:solidFill>
                  <a:schemeClr val="accent1"/>
                </a:solidFill>
              </a:rPr>
              <a:t>                     </a:t>
            </a:r>
            <a:r>
              <a:rPr lang="en" sz="1860">
                <a:solidFill>
                  <a:schemeClr val="accent1"/>
                </a:solidFill>
              </a:rPr>
              <a:t>Helene Rebelo</a:t>
            </a:r>
            <a:endParaRPr sz="1860">
              <a:solidFill>
                <a:schemeClr val="accent1"/>
              </a:solidFill>
            </a:endParaRPr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860">
                <a:solidFill>
                  <a:schemeClr val="accent1"/>
                </a:solidFill>
              </a:rPr>
              <a:t>            </a:t>
            </a:r>
            <a:r>
              <a:rPr lang="en" sz="1860">
                <a:solidFill>
                  <a:schemeClr val="accent1"/>
                </a:solidFill>
              </a:rPr>
              <a:t>L</a:t>
            </a:r>
            <a:r>
              <a:rPr lang="en" sz="1860">
                <a:solidFill>
                  <a:schemeClr val="accent1"/>
                </a:solidFill>
              </a:rPr>
              <a:t>ina Yordanova</a:t>
            </a:r>
            <a:endParaRPr sz="1860">
              <a:solidFill>
                <a:schemeClr val="accent1"/>
              </a:solidFill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75" y="2730300"/>
            <a:ext cx="1640900" cy="12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/>
        </p:nvSpPr>
        <p:spPr>
          <a:xfrm>
            <a:off x="3663400" y="4113025"/>
            <a:ext cx="2078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6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January 29, 2024</a:t>
            </a:r>
            <a:endParaRPr/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>
            <p:ph type="title"/>
          </p:nvPr>
        </p:nvSpPr>
        <p:spPr>
          <a:xfrm>
            <a:off x="329950" y="227275"/>
            <a:ext cx="1929600" cy="16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2"/>
              <a:t>Results</a:t>
            </a:r>
            <a:endParaRPr sz="32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1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</a:t>
            </a:r>
            <a:endParaRPr sz="3111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1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3111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4"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838" y="286200"/>
            <a:ext cx="6829988" cy="46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152400" y="221150"/>
            <a:ext cx="458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High-Octane Vibes: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Designed for the high-energy listener who thrives on intense, driving beats, such as during a challenging workout or an active night out.</a:t>
            </a:r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8325"/>
            <a:ext cx="4309911" cy="33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5071850" y="221150"/>
            <a:ext cx="378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Tranquil Echoes: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Aimed at individuals seeking peace and calm, such as during yoga, spa visits, or moments of stress relief.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711" y="1599825"/>
            <a:ext cx="4161508" cy="33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>
            <p:ph type="title"/>
          </p:nvPr>
        </p:nvSpPr>
        <p:spPr>
          <a:xfrm>
            <a:off x="819150" y="400050"/>
            <a:ext cx="75057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0" name="Google Shape;230;p24"/>
          <p:cNvSpPr txBox="1"/>
          <p:nvPr>
            <p:ph idx="1" type="body"/>
          </p:nvPr>
        </p:nvSpPr>
        <p:spPr>
          <a:xfrm>
            <a:off x="646375" y="1076750"/>
            <a:ext cx="7833000" cy="28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374151"/>
                </a:solidFill>
              </a:rPr>
              <a:t>The K-Means clustering: effective in segmenting data sets into distinct and meaningful groups</a:t>
            </a:r>
            <a:endParaRPr sz="2000">
              <a:solidFill>
                <a:srgbClr val="37415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Char char="●"/>
            </a:pPr>
            <a:r>
              <a:rPr lang="en" sz="2000">
                <a:solidFill>
                  <a:srgbClr val="374151"/>
                </a:solidFill>
              </a:rPr>
              <a:t>Ideal number of clusters: around 20 indicates good structure and separation between clusters</a:t>
            </a:r>
            <a:endParaRPr sz="2000">
              <a:solidFill>
                <a:srgbClr val="37415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Char char="●"/>
            </a:pPr>
            <a:r>
              <a:rPr lang="en" sz="2000">
                <a:solidFill>
                  <a:srgbClr val="374151"/>
                </a:solidFill>
              </a:rPr>
              <a:t>Using a machine to create playlists is time and cost effective, however, the results are far from replacing human capabilities</a:t>
            </a:r>
            <a:endParaRPr sz="2000">
              <a:solidFill>
                <a:srgbClr val="37415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Char char="●"/>
            </a:pPr>
            <a:r>
              <a:rPr lang="en" sz="2000">
                <a:solidFill>
                  <a:srgbClr val="374151"/>
                </a:solidFill>
              </a:rPr>
              <a:t>The clusters are easily transferable to Spotify or any other music platform</a:t>
            </a:r>
            <a:endParaRPr sz="2000">
              <a:solidFill>
                <a:srgbClr val="374151"/>
              </a:solidFill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523" y="3761275"/>
            <a:ext cx="2027175" cy="114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7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>
            <p:ph type="title"/>
          </p:nvPr>
        </p:nvSpPr>
        <p:spPr>
          <a:xfrm>
            <a:off x="640325" y="235700"/>
            <a:ext cx="75057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base</a:t>
            </a:r>
            <a:r>
              <a:rPr lang="en"/>
              <a:t> </a:t>
            </a:r>
            <a:endParaRPr/>
          </a:p>
        </p:txBody>
      </p:sp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1415525" y="1150400"/>
            <a:ext cx="18147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5235 songs</a:t>
            </a:r>
            <a:endParaRPr sz="2400"/>
          </a:p>
        </p:txBody>
      </p:sp>
      <p:sp>
        <p:nvSpPr>
          <p:cNvPr id="140" name="Google Shape;140;p14"/>
          <p:cNvSpPr txBox="1"/>
          <p:nvPr/>
        </p:nvSpPr>
        <p:spPr>
          <a:xfrm>
            <a:off x="3299400" y="1820138"/>
            <a:ext cx="237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4906075" y="1033525"/>
            <a:ext cx="28224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100">
                <a:solidFill>
                  <a:schemeClr val="lt1"/>
                </a:solidFill>
              </a:rPr>
              <a:t>5114 songs</a:t>
            </a:r>
            <a:endParaRPr b="1" sz="3100">
              <a:solidFill>
                <a:schemeClr val="lt1"/>
              </a:solidFill>
            </a:endParaRPr>
          </a:p>
        </p:txBody>
      </p:sp>
      <p:cxnSp>
        <p:nvCxnSpPr>
          <p:cNvPr id="142" name="Google Shape;142;p14"/>
          <p:cNvCxnSpPr/>
          <p:nvPr/>
        </p:nvCxnSpPr>
        <p:spPr>
          <a:xfrm>
            <a:off x="3396900" y="1417925"/>
            <a:ext cx="1342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14"/>
          <p:cNvSpPr txBox="1"/>
          <p:nvPr/>
        </p:nvSpPr>
        <p:spPr>
          <a:xfrm>
            <a:off x="498725" y="2571750"/>
            <a:ext cx="3648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name + artist = </a:t>
            </a:r>
            <a:r>
              <a:rPr b="1" lang="en" sz="1900">
                <a:solidFill>
                  <a:schemeClr val="lt1"/>
                </a:solidFill>
                <a:highlight>
                  <a:srgbClr val="FFFFFF"/>
                </a:highlight>
              </a:rPr>
              <a:t>name_artist</a:t>
            </a:r>
            <a:r>
              <a:rPr lang="en" sz="1900"/>
              <a:t>	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</a:rPr>
              <a:t>id	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danceability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energy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key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loudness</a:t>
            </a:r>
            <a:r>
              <a:rPr lang="en" sz="1800"/>
              <a:t>	</a:t>
            </a:r>
            <a:endParaRPr sz="1800"/>
          </a:p>
        </p:txBody>
      </p:sp>
      <p:sp>
        <p:nvSpPr>
          <p:cNvPr id="144" name="Google Shape;144;p14"/>
          <p:cNvSpPr txBox="1"/>
          <p:nvPr/>
        </p:nvSpPr>
        <p:spPr>
          <a:xfrm>
            <a:off x="6225600" y="2644425"/>
            <a:ext cx="2373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tempo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type	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duration_ms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time_signature</a:t>
            </a:r>
            <a:r>
              <a:rPr lang="en" sz="1800"/>
              <a:t>	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HTML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Unnamed: 0	</a:t>
            </a:r>
            <a:endParaRPr sz="1800"/>
          </a:p>
        </p:txBody>
      </p:sp>
      <p:sp>
        <p:nvSpPr>
          <p:cNvPr id="145" name="Google Shape;145;p14"/>
          <p:cNvSpPr txBox="1"/>
          <p:nvPr/>
        </p:nvSpPr>
        <p:spPr>
          <a:xfrm>
            <a:off x="3749800" y="2625975"/>
            <a:ext cx="2589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mode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speechiness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acousticness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instrumentalness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liveness	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valence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>
            <p:ph type="title"/>
          </p:nvPr>
        </p:nvSpPr>
        <p:spPr>
          <a:xfrm>
            <a:off x="819150" y="543475"/>
            <a:ext cx="7505700" cy="13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K-Means clustering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Scaler: Min Max Scaler</a:t>
            </a:r>
            <a:endParaRPr sz="2400"/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978625" y="3442275"/>
            <a:ext cx="65706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400843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Char char="●"/>
            </a:pPr>
            <a:r>
              <a:rPr lang="en" sz="3500">
                <a:solidFill>
                  <a:srgbClr val="374151"/>
                </a:solidFill>
              </a:rPr>
              <a:t>Shows how well the songs are grouped</a:t>
            </a:r>
            <a:endParaRPr sz="3300">
              <a:solidFill>
                <a:srgbClr val="374151"/>
              </a:solidFill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1855800" y="1788175"/>
            <a:ext cx="2640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Standard Scaler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Robust Scaler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Quantile Transformer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PowerTransformer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 rotWithShape="1">
          <a:blip r:embed="rId4">
            <a:alphaModFix/>
          </a:blip>
          <a:srcRect b="-9146" l="0" r="-4318" t="0"/>
          <a:stretch/>
        </p:blipFill>
        <p:spPr>
          <a:xfrm>
            <a:off x="207125" y="1592775"/>
            <a:ext cx="4484501" cy="31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300" y="1612250"/>
            <a:ext cx="4484501" cy="291963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>
            <p:ph type="title"/>
          </p:nvPr>
        </p:nvSpPr>
        <p:spPr>
          <a:xfrm>
            <a:off x="500175" y="339538"/>
            <a:ext cx="75057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clusters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5438825" y="1084500"/>
            <a:ext cx="3306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Silhouette methods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1368325" y="1074763"/>
            <a:ext cx="2781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Elbow methods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561100" y="352650"/>
            <a:ext cx="3306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Silhouette methods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2732575" y="4596025"/>
            <a:ext cx="439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highlight>
                  <a:srgbClr val="FFFFFF"/>
                </a:highlight>
              </a:rPr>
              <a:t>20 </a:t>
            </a:r>
            <a:r>
              <a:rPr lang="en" sz="1500">
                <a:highlight>
                  <a:srgbClr val="FFFFFF"/>
                </a:highlight>
              </a:rPr>
              <a:t>clusters </a:t>
            </a:r>
            <a:r>
              <a:rPr b="1" lang="en" sz="1500">
                <a:highlight>
                  <a:srgbClr val="FFFFFF"/>
                </a:highlight>
              </a:rPr>
              <a:t>= </a:t>
            </a:r>
            <a:r>
              <a:rPr b="1" lang="en" sz="1500">
                <a:highlight>
                  <a:srgbClr val="FFFFFF"/>
                </a:highlight>
              </a:rPr>
              <a:t>0.21 </a:t>
            </a:r>
            <a:r>
              <a:rPr lang="en" sz="1500">
                <a:highlight>
                  <a:srgbClr val="FFFFFF"/>
                </a:highlight>
              </a:rPr>
              <a:t>average silhouettenscore</a:t>
            </a:r>
            <a:r>
              <a:rPr b="1" lang="en" sz="1500">
                <a:highlight>
                  <a:srgbClr val="FFFFFF"/>
                </a:highlight>
              </a:rPr>
              <a:t> </a:t>
            </a:r>
            <a:endParaRPr b="1" sz="1500"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75" y="857275"/>
            <a:ext cx="8139324" cy="38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574375" y="286200"/>
            <a:ext cx="3306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Silhouette methods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4910500" y="4358363"/>
            <a:ext cx="2246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60</a:t>
            </a:r>
            <a:r>
              <a:rPr lang="en" sz="1300">
                <a:highlight>
                  <a:srgbClr val="FFFFFF"/>
                </a:highlight>
              </a:rPr>
              <a:t> clusters = </a:t>
            </a:r>
            <a:r>
              <a:rPr lang="en" sz="1300">
                <a:highlight>
                  <a:srgbClr val="FFFFFF"/>
                </a:highlight>
              </a:rPr>
              <a:t>0.14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80 clusters = 0.13</a:t>
            </a:r>
            <a:endParaRPr sz="1300">
              <a:highlight>
                <a:srgbClr val="FFFFFF"/>
              </a:highlight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2325900" y="4358363"/>
            <a:ext cx="2246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30 clusters = </a:t>
            </a:r>
            <a:r>
              <a:rPr lang="en" sz="1300">
                <a:highlight>
                  <a:srgbClr val="FFFFFF"/>
                </a:highlight>
              </a:rPr>
              <a:t>0.19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50</a:t>
            </a:r>
            <a:r>
              <a:rPr lang="en" sz="1300">
                <a:highlight>
                  <a:srgbClr val="FFFFFF"/>
                </a:highlight>
              </a:rPr>
              <a:t> clusters = 0.15</a:t>
            </a:r>
            <a:endParaRPr sz="1300">
              <a:highlight>
                <a:srgbClr val="FFFFFF"/>
              </a:highlight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50" y="785125"/>
            <a:ext cx="7856824" cy="36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>
            <p:ph type="title"/>
          </p:nvPr>
        </p:nvSpPr>
        <p:spPr>
          <a:xfrm>
            <a:off x="819150" y="400050"/>
            <a:ext cx="7505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- </a:t>
            </a:r>
            <a:r>
              <a:rPr lang="en" sz="2444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Principal component analysis</a:t>
            </a:r>
            <a:endParaRPr sz="2444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4"/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819150" y="1085850"/>
            <a:ext cx="7505700" cy="3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00" y="1280150"/>
            <a:ext cx="3700151" cy="25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000" y="1017275"/>
            <a:ext cx="3700149" cy="29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834400" y="4126225"/>
            <a:ext cx="4349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Choosing the number of PCA - </a:t>
            </a:r>
            <a:r>
              <a:rPr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5295000" y="4102975"/>
            <a:ext cx="10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19"/>
          <p:cNvCxnSpPr>
            <a:endCxn id="191" idx="1"/>
          </p:cNvCxnSpPr>
          <p:nvPr/>
        </p:nvCxnSpPr>
        <p:spPr>
          <a:xfrm flipH="1" rot="10800000">
            <a:off x="4823400" y="4364575"/>
            <a:ext cx="4716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819150" y="1085850"/>
            <a:ext cx="7505700" cy="3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63" y="412825"/>
            <a:ext cx="7977075" cy="431786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/>
          <p:nvPr/>
        </p:nvSpPr>
        <p:spPr>
          <a:xfrm>
            <a:off x="583475" y="3403825"/>
            <a:ext cx="1089000" cy="8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650" y="0"/>
            <a:ext cx="1308350" cy="2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6000" y="298900"/>
            <a:ext cx="6737650" cy="454569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233350" y="1870800"/>
            <a:ext cx="17910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dropped the features: 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tempo, time_signature and  duration_ms.  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